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64" r:id="rId4"/>
    <p:sldId id="277" r:id="rId5"/>
    <p:sldId id="270" r:id="rId6"/>
    <p:sldId id="258" r:id="rId7"/>
    <p:sldId id="271" r:id="rId8"/>
    <p:sldId id="272" r:id="rId9"/>
    <p:sldId id="259" r:id="rId10"/>
    <p:sldId id="273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76" r:id="rId19"/>
    <p:sldId id="274" r:id="rId20"/>
    <p:sldId id="275" r:id="rId21"/>
    <p:sldId id="26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-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5713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899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8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sm_s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sm_so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sm_so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sm_so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sm_so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rsm_sok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rsm_sok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sm_so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k.com/write?email=nisaev.rsmrt@yandex.ru" TargetMode="External"/><Relationship Id="rId4" Type="http://schemas.openxmlformats.org/officeDocument/2006/relationships/hyperlink" Target="https://vk.com/rsm_sok?w=wall-132759721_2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14221" y="411510"/>
            <a:ext cx="8738400" cy="25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ru" sz="105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</a:p>
        </p:txBody>
      </p:sp>
      <p:pic>
        <p:nvPicPr>
          <p:cNvPr id="130" name="Shape 130" descr="http://abali.ru/wp-content/uploads/2011/09/Coat_of_Arms_of_Tatarstan_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5000" y="157999"/>
            <a:ext cx="1079700" cy="1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71472" y="1285866"/>
            <a:ext cx="7924500" cy="2143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800">
              <a:solidFill>
                <a:srgbClr val="0070C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800">
              <a:solidFill>
                <a:srgbClr val="0070C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2800" dirty="0" smtClean="0">
                <a:solidFill>
                  <a:srgbClr val="0070C0"/>
                </a:solidFill>
              </a:rPr>
              <a:t>О проведении республиканского конкурса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800" dirty="0" smtClean="0">
                <a:solidFill>
                  <a:srgbClr val="0070C0"/>
                </a:solidFill>
              </a:rPr>
              <a:t>школьных ученических самоуправлений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800" dirty="0" smtClean="0">
                <a:solidFill>
                  <a:srgbClr val="0070C0"/>
                </a:solidFill>
              </a:rPr>
              <a:t>«СОК. Стань одной командой!» </a:t>
            </a:r>
          </a:p>
          <a:p>
            <a:pPr lvl="0" algn="ctr" rtl="0">
              <a:spcBef>
                <a:spcPts val="0"/>
              </a:spcBef>
              <a:buNone/>
            </a:pPr>
            <a:endParaRPr lang="ru" sz="2800" dirty="0">
              <a:solidFill>
                <a:srgbClr val="0070C0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740675" y="308600"/>
            <a:ext cx="29832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645925" y="3950100"/>
            <a:ext cx="67998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/>
              <a:t>Л.О. Сулима,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/>
              <a:t>заместитель министра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/>
              <a:t>образования и науки РТ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125825" y="411500"/>
            <a:ext cx="35799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Татарстан Республикасы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МәгарИф һәм фән Министралыгы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1075" y="411500"/>
            <a:ext cx="36828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dirty="0">
                <a:solidFill>
                  <a:schemeClr val="dk1"/>
                </a:solidFill>
              </a:rPr>
              <a:t>Министерство образования 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и науки Республики Татарстан</a:t>
            </a:r>
          </a:p>
          <a:p>
            <a:pPr lvl="0" algn="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7158" y="428610"/>
            <a:ext cx="5929354" cy="5715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Направление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Команда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596" y="1000114"/>
            <a:ext cx="8572560" cy="3143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1. В</a:t>
            </a:r>
            <a:r>
              <a:rPr kumimoji="0" 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идеоролик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презентующий команду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 Обращение лидера ОУСУ «Почему важно развивать ученическое самоуправление в России»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3. П</a:t>
            </a:r>
            <a:r>
              <a:rPr kumimoji="0" 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ортфолио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лидера ОУСУ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Срок: 10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декабря 2016 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https://vk.com/rsm_sok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85720" y="285734"/>
            <a:ext cx="8001056" cy="500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Направление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«Корпоративная культура»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85720" y="928676"/>
            <a:ext cx="885828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1. К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орпоративная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культура ОУСУ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2. Д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окумент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«Корпоративный кодекс»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Срок: 15 декабря 2016 г.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https://vk.com/rsm_sok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14296"/>
            <a:ext cx="8643998" cy="42862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800" b="1" dirty="0" smtClean="0">
                <a:solidFill>
                  <a:srgbClr val="0070C0"/>
                </a:solidFill>
              </a:rPr>
              <a:t>Направление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«Связь с общественностью»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5720" y="1071552"/>
            <a:ext cx="8643998" cy="2786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1. Создать г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руппу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ОУСУ в социальной сети «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ВКонтакте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2. Разместить ссылку на вашу группу в группе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https://vk.com/rsm_sok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Срок: 15 декабря 2016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3. Размещать в группе ОУСУ репортажи о проводимых мероприятиях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Срок: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25 января 2017 г.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85720" y="214296"/>
            <a:ext cx="8501122" cy="4286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Направление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«Деятельность»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57158" y="928694"/>
            <a:ext cx="8786842" cy="37147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1. П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лан работы органа ученического самоуправления на 2016 - 2017 годы;</a:t>
            </a:r>
          </a:p>
          <a:p>
            <a:pPr>
              <a:defRPr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Срок: 5 декабря 2016 г.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2. П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ровести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мероприятие, популяризирующее ученическое самоуправление;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3.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П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лан мероприятия по технологии «Стрелка планирования»;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Срок: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декабря 2016 г.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4. В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идеоролик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о проведенном мероприятии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Срок: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 января 2017 г.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en-US" sz="1800" dirty="0" smtClean="0">
                <a:solidFill>
                  <a:srgbClr val="0070C0"/>
                </a:solidFill>
                <a:hlinkClick r:id="rId3"/>
              </a:rPr>
              <a:t>https://vk.com/rsm_sok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0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14296"/>
            <a:ext cx="857256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Направление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«Взаимодействие с другими организациями»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596" y="1357304"/>
            <a:ext cx="8715404" cy="22145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Организовать и провести социальную акцию совместно с партнерами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2. В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идеоролик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о проведенной Акции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Срок: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 января 2017 г.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https://vk.com/rsm_sok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6"/>
            <a:ext cx="8501122" cy="42861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Направление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«Привлечение ресурсов»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85720" y="785800"/>
            <a:ext cx="8572560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Обеспечить необходимые ресурсы, указанные в стрелке планирования;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Срок: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 января 2017 г.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hlinkClick r:id="rId2"/>
              </a:rPr>
              <a:t>https://vk.com/rsm_sok</a:t>
            </a:r>
            <a:endParaRPr lang="ru-RU" sz="20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Ресурсы: </a:t>
            </a: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1. Административный ресурс;</a:t>
            </a: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2. Временной ресурс; </a:t>
            </a: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3. Природный ресурс;</a:t>
            </a: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4. Информационный ресурс;</a:t>
            </a: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5. Кадровый ресурс;</a:t>
            </a: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6. Материально-технический ресурс.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34"/>
            <a:ext cx="8858280" cy="714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Направление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«Подготовка кадрового резерва ОУСУ»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28596" y="1357304"/>
            <a:ext cx="8429684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Работа с потенциальными членами ОУСУ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Срок: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 января 2017 г.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hlinkClick r:id="rId2"/>
              </a:rPr>
              <a:t>https://vk.com/rsm_sok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8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Образовательная смена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«СОК. Стань Одной Командой»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2 – 4 декабря 2016 г.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РДОЦ «Костер» (</a:t>
            </a:r>
            <a:r>
              <a:rPr lang="ru-RU" sz="2000" dirty="0" err="1" smtClean="0">
                <a:solidFill>
                  <a:srgbClr val="0070C0"/>
                </a:solidFill>
              </a:rPr>
              <a:t>Высокогорский</a:t>
            </a:r>
            <a:r>
              <a:rPr lang="ru-RU" sz="2000" dirty="0" smtClean="0">
                <a:solidFill>
                  <a:srgbClr val="0070C0"/>
                </a:solidFill>
              </a:rPr>
              <a:t> район, пос. </a:t>
            </a:r>
            <a:r>
              <a:rPr lang="ru-RU" sz="2000" dirty="0" err="1" smtClean="0">
                <a:solidFill>
                  <a:srgbClr val="0070C0"/>
                </a:solidFill>
              </a:rPr>
              <a:t>Бирюли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Делегация муниципального района: куратор по детскому движению и 2 лидера ОУСУ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2 декабря: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Прибытие 10.00 (РЦВР, Казань, ул. Тимирязева, 8а)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4 декабря: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Отправка 11.30 (РЦВР, Казань, ул. Тимирязева, 8а)</a:t>
            </a: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8"/>
            <a:ext cx="892971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Конкурс оценивается по 7 зонам: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342900" indent="-342900" algn="ctr"/>
            <a:r>
              <a:rPr lang="ru-RU" sz="2000" b="1" dirty="0" smtClean="0">
                <a:solidFill>
                  <a:srgbClr val="0070C0"/>
                </a:solidFill>
              </a:rPr>
              <a:t>1. Казанская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342900" indent="-342900" algn="ctr">
              <a:buAutoNum type="arabicPeriod"/>
            </a:pP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2. Арская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3. </a:t>
            </a:r>
            <a:r>
              <a:rPr lang="ru-RU" sz="2000" b="1" dirty="0" err="1" smtClean="0">
                <a:solidFill>
                  <a:srgbClr val="0070C0"/>
                </a:solidFill>
              </a:rPr>
              <a:t>Тетюшская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4. </a:t>
            </a:r>
            <a:r>
              <a:rPr lang="ru-RU" sz="2000" b="1" dirty="0" err="1" smtClean="0">
                <a:solidFill>
                  <a:srgbClr val="0070C0"/>
                </a:solidFill>
              </a:rPr>
              <a:t>Набережночелнинская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5. </a:t>
            </a:r>
            <a:r>
              <a:rPr lang="ru-RU" sz="2000" b="1" dirty="0" err="1" smtClean="0">
                <a:solidFill>
                  <a:srgbClr val="0070C0"/>
                </a:solidFill>
              </a:rPr>
              <a:t>Азнакаевская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6. </a:t>
            </a:r>
            <a:r>
              <a:rPr lang="ru-RU" sz="2000" b="1" dirty="0" err="1" smtClean="0">
                <a:solidFill>
                  <a:srgbClr val="0070C0"/>
                </a:solidFill>
              </a:rPr>
              <a:t>Лаишевская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7. Нижнекамская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800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Зональные очные финалы: </a:t>
            </a:r>
            <a:r>
              <a:rPr lang="ru-RU" sz="2400" b="1" dirty="0" smtClean="0">
                <a:solidFill>
                  <a:srgbClr val="0070C0"/>
                </a:solidFill>
              </a:rPr>
              <a:t>10 – 20 февраля 2017 г.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 очный зональный этап проходят </a:t>
            </a:r>
            <a:r>
              <a:rPr lang="ru-RU" sz="2400" b="1" dirty="0" smtClean="0">
                <a:solidFill>
                  <a:srgbClr val="0070C0"/>
                </a:solidFill>
              </a:rPr>
              <a:t>10 команд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Финал 3 марта 2017 г. в г.Нижнекамск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 республиканский очный финал с каждой зоны </a:t>
            </a:r>
            <a:r>
              <a:rPr lang="ru-RU" sz="2400" b="1" dirty="0" smtClean="0">
                <a:solidFill>
                  <a:srgbClr val="0070C0"/>
                </a:solidFill>
              </a:rPr>
              <a:t>3 школы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85734"/>
            <a:ext cx="88582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Федеральный закон «Об образовании в Российской Федерации»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от 29.12.2012 N 273-ФЗ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3. К компетенции образовательной организации в установленной сфере деятельности относятся: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19) содействие деятельности общественных объединений обучающихся, родителей (законных представителей) несовершеннолетних обучающихся, осуществляемой в образовательной организации и не запрещенной законодательством Российской Федерации.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785800"/>
            <a:ext cx="920316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Заявки на 01.12.2016:</a:t>
            </a:r>
          </a:p>
          <a:p>
            <a:pPr algn="ctr"/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Общее количество заявок – </a:t>
            </a:r>
            <a:r>
              <a:rPr lang="ru-RU" sz="3200" b="1" dirty="0" smtClean="0">
                <a:solidFill>
                  <a:srgbClr val="0070C0"/>
                </a:solidFill>
              </a:rPr>
              <a:t>294</a:t>
            </a:r>
            <a:r>
              <a:rPr lang="ru-RU" sz="2800" dirty="0" smtClean="0">
                <a:solidFill>
                  <a:srgbClr val="0070C0"/>
                </a:solidFill>
              </a:rPr>
              <a:t> (из 51 МР РТ)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Отобранных на Конкурс ШУС – </a:t>
            </a:r>
            <a:r>
              <a:rPr lang="ru-RU" sz="3200" b="1" dirty="0" smtClean="0">
                <a:solidFill>
                  <a:srgbClr val="0070C0"/>
                </a:solidFill>
              </a:rPr>
              <a:t>158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Детские организации – 136 (не участвуют в Конкурсе)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73374"/>
            <a:ext cx="87154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Распоряжение Правительства Российской Федерации «Стратегия развития воспитания в Российской Федерации на период до 2025 года»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 29 мая 2015 г. N996-р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Поддержка общественных объединений в сфере воспитания предполагает: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поддержку ученического самоуправления и повышение роли организаций обучающихся в управлении образовательным процессом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93920"/>
            <a:ext cx="850112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ru-RU" sz="2400" b="1" dirty="0" smtClean="0">
                <a:solidFill>
                  <a:srgbClr val="0070C0"/>
                </a:solidFill>
              </a:rPr>
              <a:t>Задачи Конкурса:</a:t>
            </a:r>
          </a:p>
          <a:p>
            <a:pPr marL="342900" lvl="0" indent="-342900"/>
            <a:endParaRPr lang="ru-RU" dirty="0" smtClean="0">
              <a:solidFill>
                <a:srgbClr val="0070C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Организация системной работы по развитию ученического самоуправления;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Системная подготовка педагогов, в компетенцию которых входит сопровождение деятельности органов ученического самоуправления;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Создание площадок для обмена передовым опытом по развитию ученического самоуправления;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Повышение уровня профессионального мастерства администрации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и педагогического состава общеобразовательных организаций в работе с органами ученического самоуправления;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Формирование позитивного общественного мнения о лидерах органов ученического самоуправления в педагогическом сообществе и среди молодежи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571868" y="285734"/>
            <a:ext cx="535785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Республиканский конкурс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СОК. Стань Одной Командой!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383563"/>
            <a:ext cx="5500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 10 ноября 2016г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 3 марта 2017г.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Организаторы: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Министерство образования и науки РТ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«Российский Союз Молодежи»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«Российское движение школьников»</a:t>
            </a:r>
          </a:p>
        </p:txBody>
      </p:sp>
      <p:pic>
        <p:nvPicPr>
          <p:cNvPr id="13" name="Рисунок 12" descr="Заставка С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64030"/>
            <a:ext cx="3214710" cy="4988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14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Особенность конкурса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1 этап Конкурса проводится в режиме </a:t>
            </a:r>
            <a:r>
              <a:rPr lang="en-US" sz="2400" b="1" dirty="0" smtClean="0">
                <a:solidFill>
                  <a:srgbClr val="0070C0"/>
                </a:solidFill>
              </a:rPr>
              <a:t>on-line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vk.com/</a:t>
            </a:r>
            <a:r>
              <a:rPr lang="en-US" sz="2400" b="1" dirty="0" err="1" smtClean="0">
                <a:solidFill>
                  <a:srgbClr val="0070C0"/>
                </a:solidFill>
              </a:rPr>
              <a:t>rsm_sok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9767" t="6202" r="22093" b="4910"/>
          <a:stretch>
            <a:fillRect/>
          </a:stretch>
        </p:blipFill>
        <p:spPr bwMode="auto">
          <a:xfrm>
            <a:off x="4643438" y="357172"/>
            <a:ext cx="4286280" cy="36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24"/>
            <a:ext cx="86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Ученическое самоуправление</a:t>
            </a:r>
          </a:p>
          <a:p>
            <a:pPr algn="ctr"/>
            <a:endParaRPr lang="ru-RU" sz="2000" b="1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форма организации жизнедеятельности коллектива учащихся, обеспечивающая развитие их самостоятельности в принятии и реализации решений для достижения общественно значимых целей.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Модели: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Административная модель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Игровая модель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Раздельная административно-игровая модель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Совмещенная административно-игровая модель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428629"/>
            <a:ext cx="6572296" cy="5000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Порядок подачи заявки на Конкурс: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00034" y="1142990"/>
            <a:ext cx="8429684" cy="29289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ступить в группу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https://vk.com/rsm_sok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0000"/>
              </a:lnSpc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 Заполнить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Google-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форм</a:t>
            </a:r>
            <a:r>
              <a:rPr lang="ru-RU" sz="2000" dirty="0" smtClean="0">
                <a:solidFill>
                  <a:srgbClr val="0070C0"/>
                </a:solidFill>
              </a:rPr>
              <a:t>а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по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ссылке в группе</a:t>
            </a:r>
          </a:p>
          <a:p>
            <a:pPr lvl="0">
              <a:lnSpc>
                <a:spcPct val="110000"/>
              </a:lnSpc>
            </a:pP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https://vk.com/rsm_sok?w=wall-132759721_20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3. Выслать с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кан-копию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документа, подтверждающего полномочия лидера ОУСУ (протокол) на почту </a:t>
            </a:r>
            <a:r>
              <a:rPr lang="en-US" sz="2000" dirty="0" smtClean="0">
                <a:solidFill>
                  <a:srgbClr val="0070C0"/>
                </a:solidFill>
              </a:rPr>
              <a:t> </a:t>
            </a:r>
            <a:r>
              <a:rPr lang="en-US" sz="2000" u="sng" dirty="0" smtClean="0">
                <a:solidFill>
                  <a:srgbClr val="0070C0"/>
                </a:solidFill>
                <a:hlinkClick r:id="rId5"/>
              </a:rPr>
              <a:t>nisaev.rsmrt@yandex.ru</a:t>
            </a:r>
            <a:r>
              <a:rPr lang="ru-RU" sz="2000" u="sng" dirty="0" smtClean="0">
                <a:solidFill>
                  <a:srgbClr val="0070C0"/>
                </a:solidFill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642924"/>
            <a:ext cx="8358246" cy="35004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Направления Конкурса: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1. «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Команда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 «Корпоративная культура»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3. «Связь с общественностью»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4. «Деятельность»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5. «Взаимодействие с другими организациями»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6. «Привлечение ресурсов»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7. «Подготовка кадрового резерва ОУСУ»</a:t>
            </a: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792</Words>
  <Application>Microsoft Office PowerPoint</Application>
  <PresentationFormat>Экран (16:9)</PresentationFormat>
  <Paragraphs>192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simple-light-2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Соркина</cp:lastModifiedBy>
  <cp:revision>50</cp:revision>
  <dcterms:modified xsi:type="dcterms:W3CDTF">2016-12-01T05:48:11Z</dcterms:modified>
</cp:coreProperties>
</file>